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4" r:id="rId5"/>
    <p:sldId id="259" r:id="rId6"/>
    <p:sldId id="260" r:id="rId7"/>
    <p:sldId id="285" r:id="rId8"/>
    <p:sldId id="261" r:id="rId9"/>
    <p:sldId id="286" r:id="rId10"/>
    <p:sldId id="262" r:id="rId11"/>
    <p:sldId id="287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7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E4F8-C1E2-41FF-B53E-454148A86D27}" type="datetimeFigureOut">
              <a:rPr lang="en-US" smtClean="0"/>
              <a:pPr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</a:rPr>
              <a:t>UJI SUBSTANTIF</a:t>
            </a:r>
            <a:endParaRPr lang="en-US" sz="66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Broadway" pitchFamily="82" charset="0"/>
                <a:cs typeface="Aharoni" pitchFamily="2" charset="-79"/>
              </a:rPr>
              <a:t>INVESTASI</a:t>
            </a:r>
            <a:endParaRPr lang="en-US" sz="7200" b="1" dirty="0">
              <a:solidFill>
                <a:srgbClr val="FF0000"/>
              </a:solidFill>
              <a:latin typeface="Broadway" pitchFamily="82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600" dirty="0" err="1" smtClean="0">
                <a:solidFill>
                  <a:srgbClr val="FF0000"/>
                </a:solidFill>
              </a:rPr>
              <a:t>Tujuan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pengujian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substantif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terhadap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investasi</a:t>
            </a: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800" b="1" dirty="0" err="1" smtClean="0"/>
              <a:t>Memperoleh</a:t>
            </a:r>
            <a:r>
              <a:rPr lang="en-US" sz="2800" b="1" dirty="0" smtClean="0"/>
              <a:t> </a:t>
            </a:r>
            <a:r>
              <a:rPr lang="en-US" sz="2800" b="1" dirty="0" err="1"/>
              <a:t>keyakinan</a:t>
            </a:r>
            <a:r>
              <a:rPr lang="en-US" sz="2800" b="1" dirty="0"/>
              <a:t> </a:t>
            </a:r>
            <a:r>
              <a:rPr lang="en-US" sz="2800" b="1" dirty="0" err="1"/>
              <a:t>tentang</a:t>
            </a:r>
            <a:r>
              <a:rPr lang="en-US" sz="2800" b="1" dirty="0"/>
              <a:t> </a:t>
            </a:r>
            <a:r>
              <a:rPr lang="en-US" sz="2800" b="1" dirty="0" err="1"/>
              <a:t>keandalan</a:t>
            </a:r>
            <a:r>
              <a:rPr lang="en-US" sz="2800" b="1" dirty="0"/>
              <a:t> </a:t>
            </a:r>
            <a:r>
              <a:rPr lang="en-US" sz="2800" b="1" dirty="0" err="1"/>
              <a:t>catatan</a:t>
            </a:r>
            <a:r>
              <a:rPr lang="en-US" sz="2800" b="1" dirty="0"/>
              <a:t> </a:t>
            </a:r>
            <a:r>
              <a:rPr lang="en-US" sz="2800" b="1" dirty="0" err="1"/>
              <a:t>akuntansi</a:t>
            </a:r>
            <a:r>
              <a:rPr lang="en-US" sz="2800" b="1" dirty="0"/>
              <a:t> yang </a:t>
            </a:r>
            <a:r>
              <a:rPr lang="en-US" sz="2800" b="1" dirty="0" err="1"/>
              <a:t>bersangkutan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endParaRPr lang="en-US" sz="2800" b="1" dirty="0"/>
          </a:p>
          <a:p>
            <a:pPr lvl="0" algn="just"/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eksistensi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yang </a:t>
            </a:r>
            <a:r>
              <a:rPr lang="en-US" sz="2800" b="1" dirty="0" err="1"/>
              <a:t>dicantumkan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 lvl="0" algn="just"/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hak</a:t>
            </a:r>
            <a:r>
              <a:rPr lang="en-US" sz="2800" b="1" dirty="0"/>
              <a:t> </a:t>
            </a:r>
            <a:r>
              <a:rPr lang="en-US" sz="2800" b="1" dirty="0" err="1"/>
              <a:t>pemilikan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</a:t>
            </a:r>
            <a:r>
              <a:rPr lang="en-US" sz="2800" b="1" dirty="0" err="1"/>
              <a:t>atas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yang </a:t>
            </a:r>
            <a:r>
              <a:rPr lang="en-US" sz="2800" b="1" dirty="0" err="1"/>
              <a:t>dicantumkan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 lvl="0" algn="just"/>
            <a:r>
              <a:rPr lang="en-US" sz="2800" b="1" dirty="0" err="1"/>
              <a:t>Membuktikan</a:t>
            </a:r>
            <a:r>
              <a:rPr lang="en-US" sz="2800" b="1" dirty="0"/>
              <a:t> </a:t>
            </a:r>
            <a:r>
              <a:rPr lang="en-US" sz="2800" b="1" dirty="0" err="1"/>
              <a:t>kewajaran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investai</a:t>
            </a:r>
            <a:r>
              <a:rPr lang="en-US" sz="2800" b="1" dirty="0"/>
              <a:t> yang </a:t>
            </a:r>
            <a:r>
              <a:rPr lang="en-US" sz="2800" b="1" dirty="0" err="1"/>
              <a:t>dicantumkan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>
              <a:buNone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600" dirty="0" err="1" smtClean="0">
                <a:solidFill>
                  <a:srgbClr val="FF0000"/>
                </a:solidFill>
              </a:rPr>
              <a:t>Tujuan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pengujian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substantif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terhadap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investasi</a:t>
            </a: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800" b="1" dirty="0" err="1" smtClean="0"/>
              <a:t>Membuktikan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ketepatan</a:t>
            </a:r>
            <a:r>
              <a:rPr lang="en-US" sz="2800" b="1" dirty="0" smtClean="0"/>
              <a:t> cutoff </a:t>
            </a:r>
            <a:r>
              <a:rPr lang="en-US" sz="2800" b="1" dirty="0" err="1" smtClean="0"/>
              <a:t>transaksi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bersangkutan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investasi</a:t>
            </a:r>
            <a:endParaRPr lang="en-US" sz="2800" b="1" dirty="0" smtClean="0"/>
          </a:p>
          <a:p>
            <a:pPr lvl="0" algn="just"/>
            <a:endParaRPr lang="en-US" sz="2800" b="1" dirty="0" smtClean="0"/>
          </a:p>
          <a:p>
            <a:pPr lvl="0" algn="just"/>
            <a:r>
              <a:rPr lang="en-US" sz="2800" b="1" dirty="0" err="1" smtClean="0"/>
              <a:t>Membuktikan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penyajian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investasi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neraca</a:t>
            </a:r>
            <a:endParaRPr lang="en-US" sz="2800" b="1" dirty="0" smtClean="0"/>
          </a:p>
          <a:p>
            <a:pPr lvl="0" algn="just"/>
            <a:endParaRPr lang="en-US" sz="2800" b="1" dirty="0" smtClean="0"/>
          </a:p>
          <a:p>
            <a:pPr lvl="0" algn="just"/>
            <a:r>
              <a:rPr lang="en-US" sz="2800" b="1" dirty="0" err="1" smtClean="0"/>
              <a:t>Membuktikan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kewajaran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perhitungan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pendapatan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investasi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tahun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diperiksa</a:t>
            </a:r>
            <a:endParaRPr lang="en-US" sz="2800" b="1" dirty="0" smtClean="0"/>
          </a:p>
          <a:p>
            <a:pPr algn="just">
              <a:buNone/>
            </a:pPr>
            <a:r>
              <a:rPr lang="en-US" sz="2800" b="1" dirty="0" smtClean="0"/>
              <a:t> </a:t>
            </a:r>
          </a:p>
          <a:p>
            <a:pPr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1945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investasi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Rekonsiliasi</a:t>
            </a:r>
            <a:endParaRPr lang="en-US" b="1" dirty="0"/>
          </a:p>
          <a:p>
            <a:pPr lvl="0"/>
            <a:r>
              <a:rPr lang="en-US" dirty="0" err="1"/>
              <a:t>Usut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nerada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pPr lvl="0"/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pPr lvl="0"/>
            <a:r>
              <a:rPr lang="en-US" dirty="0" err="1"/>
              <a:t>Usut</a:t>
            </a:r>
            <a:r>
              <a:rPr lang="en-US" dirty="0"/>
              <a:t> posting </a:t>
            </a:r>
            <a:r>
              <a:rPr lang="en-US" dirty="0" err="1"/>
              <a:t>pendebitan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pengkreditan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b="1" dirty="0"/>
          </a:p>
          <a:p>
            <a:pPr lvl="0"/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rekonsiliasi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pembantu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bernakutan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eksistensi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b="1" dirty="0" err="1" smtClean="0"/>
              <a:t>Pelajari</a:t>
            </a:r>
            <a:r>
              <a:rPr lang="en-US" sz="2800" b="1" dirty="0" smtClean="0"/>
              <a:t> </a:t>
            </a:r>
            <a:r>
              <a:rPr lang="en-US" sz="2800" b="1" dirty="0" err="1"/>
              <a:t>notulen</a:t>
            </a:r>
            <a:r>
              <a:rPr lang="en-US" sz="2800" b="1" dirty="0"/>
              <a:t> </a:t>
            </a:r>
            <a:r>
              <a:rPr lang="en-US" sz="2800" b="1" dirty="0" err="1"/>
              <a:t>rapat</a:t>
            </a:r>
            <a:r>
              <a:rPr lang="en-US" sz="2800" b="1" dirty="0"/>
              <a:t> </a:t>
            </a:r>
            <a:r>
              <a:rPr lang="en-US" sz="2800" b="1" dirty="0" err="1"/>
              <a:t>pemegang</a:t>
            </a:r>
            <a:r>
              <a:rPr lang="en-US" sz="2800" b="1" dirty="0"/>
              <a:t> </a:t>
            </a:r>
            <a:r>
              <a:rPr lang="en-US" sz="2800" b="1" dirty="0" err="1"/>
              <a:t>saham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direksi</a:t>
            </a:r>
            <a:endParaRPr lang="en-US" sz="2800" b="1" dirty="0"/>
          </a:p>
          <a:p>
            <a:pPr lvl="0"/>
            <a:r>
              <a:rPr lang="en-US" sz="2800" b="1" dirty="0" err="1"/>
              <a:t>Mintalah</a:t>
            </a:r>
            <a:r>
              <a:rPr lang="en-US" sz="2800" b="1" dirty="0"/>
              <a:t> </a:t>
            </a:r>
            <a:r>
              <a:rPr lang="en-US" sz="2800" b="1" dirty="0" err="1"/>
              <a:t>daftar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yang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ditangan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lakukan</a:t>
            </a:r>
            <a:r>
              <a:rPr lang="en-US" sz="2800" b="1" dirty="0"/>
              <a:t> </a:t>
            </a:r>
            <a:r>
              <a:rPr lang="en-US" sz="2800" b="1" dirty="0" err="1"/>
              <a:t>penghitunhan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inspeksi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sertifikat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</a:t>
            </a:r>
            <a:r>
              <a:rPr lang="en-US" sz="2800" b="1" dirty="0" err="1"/>
              <a:t>tersebut</a:t>
            </a:r>
            <a:endParaRPr lang="en-US" sz="2800" b="1" dirty="0"/>
          </a:p>
          <a:p>
            <a:pPr lvl="0"/>
            <a:r>
              <a:rPr lang="en-US" sz="2800" b="1" dirty="0" err="1"/>
              <a:t>Kirimkan</a:t>
            </a:r>
            <a:r>
              <a:rPr lang="en-US" sz="2800" b="1" dirty="0"/>
              <a:t> </a:t>
            </a:r>
            <a:r>
              <a:rPr lang="en-US" sz="2800" b="1" dirty="0" err="1"/>
              <a:t>konfirmasi</a:t>
            </a:r>
            <a:r>
              <a:rPr lang="en-US" sz="2800" b="1" dirty="0"/>
              <a:t> </a:t>
            </a:r>
            <a:r>
              <a:rPr lang="en-US" sz="2800" b="1" dirty="0" err="1"/>
              <a:t>tentang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</a:t>
            </a:r>
            <a:r>
              <a:rPr lang="en-US" sz="2800" b="1" dirty="0" err="1"/>
              <a:t>milik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</a:t>
            </a:r>
            <a:r>
              <a:rPr lang="en-US" sz="2800" b="1" dirty="0" err="1"/>
              <a:t>lyang</a:t>
            </a:r>
            <a:r>
              <a:rPr lang="en-US" sz="2800" b="1" dirty="0"/>
              <a:t> </a:t>
            </a:r>
            <a:r>
              <a:rPr lang="en-US" sz="2800" b="1" dirty="0" err="1"/>
              <a:t>berada</a:t>
            </a:r>
            <a:r>
              <a:rPr lang="en-US" sz="2800" b="1" dirty="0"/>
              <a:t> </a:t>
            </a:r>
            <a:r>
              <a:rPr lang="en-US" sz="2800" b="1" dirty="0" err="1"/>
              <a:t>ditangan</a:t>
            </a:r>
            <a:r>
              <a:rPr lang="en-US" sz="2800" b="1" dirty="0"/>
              <a:t> </a:t>
            </a:r>
            <a:r>
              <a:rPr lang="en-US" sz="2800" b="1" dirty="0" err="1"/>
              <a:t>pihak</a:t>
            </a:r>
            <a:r>
              <a:rPr lang="en-US" sz="2800" b="1" dirty="0"/>
              <a:t> lain</a:t>
            </a:r>
          </a:p>
          <a:p>
            <a:pPr lvl="0"/>
            <a:r>
              <a:rPr lang="en-US" sz="2800" b="1" dirty="0" err="1"/>
              <a:t>Lakukan</a:t>
            </a:r>
            <a:r>
              <a:rPr lang="en-US" sz="2800" b="1" dirty="0"/>
              <a:t> </a:t>
            </a:r>
            <a:r>
              <a:rPr lang="en-US" sz="2800" b="1" dirty="0" err="1"/>
              <a:t>rkonsiliasi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yang </a:t>
            </a:r>
            <a:r>
              <a:rPr lang="en-US" sz="2800" b="1" dirty="0" err="1"/>
              <a:t>dihitung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hasil</a:t>
            </a:r>
            <a:r>
              <a:rPr lang="en-US" sz="2800" b="1" dirty="0"/>
              <a:t> </a:t>
            </a:r>
            <a:r>
              <a:rPr lang="en-US" sz="2800" b="1" dirty="0" err="1"/>
              <a:t>konfirmasi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jumlah</a:t>
            </a:r>
            <a:r>
              <a:rPr lang="en-US" sz="2800" b="1" dirty="0"/>
              <a:t> yang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 </a:t>
            </a:r>
          </a:p>
          <a:p>
            <a:pPr>
              <a:buNone/>
            </a:pP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pemilikan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3600" b="1" dirty="0" err="1" smtClean="0"/>
              <a:t>Lakukan</a:t>
            </a:r>
            <a:r>
              <a:rPr lang="en-US" sz="3600" b="1" dirty="0" smtClean="0"/>
              <a:t> </a:t>
            </a:r>
            <a:r>
              <a:rPr lang="en-US" sz="3600" b="1" dirty="0" err="1"/>
              <a:t>inspeksi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pemeriksaan</a:t>
            </a:r>
            <a:r>
              <a:rPr lang="en-US" sz="3600" b="1" dirty="0"/>
              <a:t> </a:t>
            </a:r>
            <a:r>
              <a:rPr lang="en-US" sz="3600" b="1" dirty="0" err="1"/>
              <a:t>terhadap</a:t>
            </a:r>
            <a:r>
              <a:rPr lang="en-US" sz="3600" b="1" dirty="0"/>
              <a:t> polis </a:t>
            </a:r>
            <a:r>
              <a:rPr lang="en-US" sz="3600" b="1" dirty="0" err="1"/>
              <a:t>asuransi</a:t>
            </a:r>
            <a:r>
              <a:rPr lang="en-US" sz="3600" b="1" dirty="0"/>
              <a:t> </a:t>
            </a:r>
            <a:r>
              <a:rPr lang="en-US" sz="3600" b="1" dirty="0" err="1"/>
              <a:t>surat</a:t>
            </a:r>
            <a:r>
              <a:rPr lang="en-US" sz="3600" b="1" dirty="0"/>
              <a:t> </a:t>
            </a:r>
            <a:r>
              <a:rPr lang="en-US" sz="3600" b="1" dirty="0" err="1"/>
              <a:t>berharga</a:t>
            </a:r>
            <a:endParaRPr lang="en-US" sz="3600" b="1" dirty="0"/>
          </a:p>
          <a:p>
            <a:pPr lvl="0" algn="just"/>
            <a:r>
              <a:rPr lang="en-US" sz="3600" b="1" dirty="0" err="1"/>
              <a:t>Periksa</a:t>
            </a:r>
            <a:r>
              <a:rPr lang="en-US" sz="3600" b="1" dirty="0"/>
              <a:t> </a:t>
            </a:r>
            <a:r>
              <a:rPr lang="en-US" sz="3600" b="1" dirty="0" err="1"/>
              <a:t>dokumen</a:t>
            </a:r>
            <a:r>
              <a:rPr lang="en-US" sz="3600" b="1" dirty="0"/>
              <a:t> yang </a:t>
            </a:r>
            <a:r>
              <a:rPr lang="en-US" sz="3600" b="1" dirty="0" err="1"/>
              <a:t>mendukung</a:t>
            </a:r>
            <a:r>
              <a:rPr lang="en-US" sz="3600" b="1" dirty="0"/>
              <a:t> </a:t>
            </a:r>
            <a:r>
              <a:rPr lang="en-US" sz="3600" b="1" dirty="0" err="1"/>
              <a:t>perolehan</a:t>
            </a:r>
            <a:r>
              <a:rPr lang="en-US" sz="3600" b="1" dirty="0"/>
              <a:t> </a:t>
            </a:r>
            <a:r>
              <a:rPr lang="en-US" sz="3600" b="1" dirty="0" err="1"/>
              <a:t>investasi</a:t>
            </a:r>
            <a:r>
              <a:rPr lang="en-US" sz="3600" b="1" dirty="0"/>
              <a:t> yang </a:t>
            </a:r>
            <a:r>
              <a:rPr lang="en-US" sz="3600" b="1" dirty="0" err="1"/>
              <a:t>dimiliki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klien</a:t>
            </a:r>
            <a:r>
              <a:rPr lang="en-US" sz="3600" b="1" dirty="0"/>
              <a:t> </a:t>
            </a:r>
            <a:r>
              <a:rPr lang="en-US" sz="3600" b="1" dirty="0" err="1"/>
              <a:t>pada</a:t>
            </a:r>
            <a:r>
              <a:rPr lang="en-US" sz="3600" b="1" dirty="0"/>
              <a:t> </a:t>
            </a:r>
            <a:r>
              <a:rPr lang="en-US" sz="3600" b="1" dirty="0" err="1"/>
              <a:t>tanggal</a:t>
            </a:r>
            <a:r>
              <a:rPr lang="en-US" sz="3600" b="1" dirty="0"/>
              <a:t> </a:t>
            </a:r>
            <a:r>
              <a:rPr lang="en-US" sz="3600" b="1" dirty="0" err="1"/>
              <a:t>neraca</a:t>
            </a:r>
            <a:endParaRPr lang="en-US" sz="3600" b="1" dirty="0"/>
          </a:p>
          <a:p>
            <a:pPr lvl="0" algn="just"/>
            <a:r>
              <a:rPr lang="en-US" sz="3600" b="1" dirty="0" err="1"/>
              <a:t>Mintalah</a:t>
            </a:r>
            <a:r>
              <a:rPr lang="en-US" sz="3600" b="1" dirty="0"/>
              <a:t> </a:t>
            </a:r>
            <a:r>
              <a:rPr lang="en-US" sz="3600" b="1" dirty="0" err="1"/>
              <a:t>informasi</a:t>
            </a:r>
            <a:r>
              <a:rPr lang="en-US" sz="3600" b="1" dirty="0"/>
              <a:t> </a:t>
            </a:r>
            <a:r>
              <a:rPr lang="en-US" sz="3600" b="1" dirty="0" err="1"/>
              <a:t>mengenai</a:t>
            </a:r>
            <a:r>
              <a:rPr lang="en-US" sz="3600" b="1" dirty="0"/>
              <a:t> </a:t>
            </a:r>
            <a:r>
              <a:rPr lang="en-US" sz="3600" b="1" dirty="0" err="1"/>
              <a:t>suat</a:t>
            </a:r>
            <a:r>
              <a:rPr lang="en-US" sz="3600" b="1" dirty="0"/>
              <a:t> </a:t>
            </a:r>
            <a:r>
              <a:rPr lang="en-US" sz="3600" b="1" dirty="0" err="1"/>
              <a:t>berharga</a:t>
            </a:r>
            <a:r>
              <a:rPr lang="en-US" sz="3600" b="1" dirty="0"/>
              <a:t> yang </a:t>
            </a:r>
            <a:r>
              <a:rPr lang="en-US" sz="3600" b="1" dirty="0" err="1"/>
              <a:t>dijadikan</a:t>
            </a:r>
            <a:r>
              <a:rPr lang="en-US" sz="3600" b="1" dirty="0"/>
              <a:t> </a:t>
            </a:r>
            <a:r>
              <a:rPr lang="en-US" sz="3600" b="1" dirty="0" err="1"/>
              <a:t>jainan</a:t>
            </a:r>
            <a:r>
              <a:rPr lang="en-US" sz="3600" b="1" dirty="0"/>
              <a:t> </a:t>
            </a:r>
            <a:r>
              <a:rPr lang="en-US" sz="3600" b="1" dirty="0" err="1"/>
              <a:t>penarikan</a:t>
            </a:r>
            <a:r>
              <a:rPr lang="en-US" sz="3600" b="1" dirty="0"/>
              <a:t> </a:t>
            </a:r>
            <a:r>
              <a:rPr lang="en-US" sz="3600" b="1" dirty="0" err="1"/>
              <a:t>utang</a:t>
            </a:r>
            <a:endParaRPr lang="en-US" sz="3600" b="1" dirty="0"/>
          </a:p>
          <a:p>
            <a:pPr algn="just">
              <a:buNone/>
            </a:pP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penilaian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b="1" dirty="0" err="1" smtClean="0"/>
              <a:t>Bandingkan</a:t>
            </a:r>
            <a:r>
              <a:rPr lang="en-US" b="1" dirty="0" smtClean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penilaian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yang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klien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yang </a:t>
            </a:r>
            <a:r>
              <a:rPr lang="en-US" b="1" dirty="0" err="1"/>
              <a:t>lazim</a:t>
            </a:r>
            <a:endParaRPr lang="en-US" b="1" dirty="0"/>
          </a:p>
          <a:p>
            <a:pPr lvl="0" algn="just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dokumen</a:t>
            </a:r>
            <a:r>
              <a:rPr lang="en-US" b="1" dirty="0"/>
              <a:t> yang </a:t>
            </a:r>
            <a:r>
              <a:rPr lang="en-US" b="1" dirty="0" err="1"/>
              <a:t>mendukung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perolehan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endParaRPr lang="en-US" b="1" dirty="0"/>
          </a:p>
          <a:p>
            <a:pPr lvl="0" algn="just"/>
            <a:r>
              <a:rPr lang="en-US" b="1" dirty="0" err="1"/>
              <a:t>Hitung</a:t>
            </a:r>
            <a:r>
              <a:rPr lang="en-US" b="1" dirty="0"/>
              <a:t> </a:t>
            </a:r>
            <a:r>
              <a:rPr lang="en-US" b="1" dirty="0" err="1"/>
              <a:t>kembali</a:t>
            </a:r>
            <a:r>
              <a:rPr lang="en-US" b="1" dirty="0"/>
              <a:t> </a:t>
            </a:r>
            <a:r>
              <a:rPr lang="en-US" b="1" dirty="0" err="1"/>
              <a:t>laba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rugi</a:t>
            </a:r>
            <a:r>
              <a:rPr lang="en-US" b="1" dirty="0"/>
              <a:t> yang </a:t>
            </a:r>
            <a:r>
              <a:rPr lang="en-US" b="1" dirty="0" err="1"/>
              <a:t>timbul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penjualn</a:t>
            </a:r>
            <a:r>
              <a:rPr lang="en-US" b="1" dirty="0"/>
              <a:t> </a:t>
            </a:r>
            <a:r>
              <a:rPr lang="en-US" b="1" dirty="0" err="1"/>
              <a:t>investsi</a:t>
            </a:r>
            <a:endParaRPr lang="en-US" b="1" dirty="0"/>
          </a:p>
          <a:p>
            <a:pPr lvl="0" algn="just"/>
            <a:r>
              <a:rPr lang="en-US" b="1" dirty="0" err="1"/>
              <a:t>Bandingkan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denan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surat</a:t>
            </a:r>
            <a:r>
              <a:rPr lang="en-US" b="1" dirty="0"/>
              <a:t> </a:t>
            </a:r>
            <a:r>
              <a:rPr lang="en-US" b="1" dirty="0" err="1"/>
              <a:t>berharga</a:t>
            </a:r>
            <a:endParaRPr lang="en-US" b="1" dirty="0"/>
          </a:p>
          <a:p>
            <a:pPr algn="just"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cutoff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US" sz="4000" b="1" dirty="0" err="1" smtClean="0"/>
              <a:t>Periksa</a:t>
            </a:r>
            <a:r>
              <a:rPr lang="en-US" sz="4000" b="1" dirty="0" smtClean="0"/>
              <a:t> </a:t>
            </a:r>
            <a:r>
              <a:rPr lang="en-US" sz="4000" b="1" dirty="0" err="1"/>
              <a:t>dokemen</a:t>
            </a:r>
            <a:r>
              <a:rPr lang="en-US" sz="4000" b="1" dirty="0"/>
              <a:t> yang </a:t>
            </a:r>
            <a:r>
              <a:rPr lang="en-US" sz="4000" b="1" dirty="0" err="1"/>
              <a:t>mendukung</a:t>
            </a:r>
            <a:r>
              <a:rPr lang="en-US" sz="4000" b="1" dirty="0"/>
              <a:t> </a:t>
            </a:r>
            <a:r>
              <a:rPr lang="en-US" sz="4000" b="1" dirty="0" err="1"/>
              <a:t>transaksi</a:t>
            </a:r>
            <a:r>
              <a:rPr lang="en-US" sz="4000" b="1" dirty="0"/>
              <a:t> </a:t>
            </a:r>
            <a:r>
              <a:rPr lang="en-US" sz="4000" b="1" dirty="0" err="1"/>
              <a:t>pembelian</a:t>
            </a:r>
            <a:r>
              <a:rPr lang="en-US" sz="4000" b="1" dirty="0"/>
              <a:t> </a:t>
            </a:r>
            <a:r>
              <a:rPr lang="en-US" sz="4000" b="1" dirty="0" err="1"/>
              <a:t>surat</a:t>
            </a:r>
            <a:r>
              <a:rPr lang="en-US" sz="4000" b="1" dirty="0"/>
              <a:t> </a:t>
            </a:r>
            <a:r>
              <a:rPr lang="en-US" sz="4000" b="1" dirty="0" err="1"/>
              <a:t>berharga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</a:t>
            </a:r>
            <a:r>
              <a:rPr lang="en-US" sz="4000" b="1" dirty="0" err="1"/>
              <a:t>periode</a:t>
            </a:r>
            <a:r>
              <a:rPr lang="en-US" sz="4000" b="1" dirty="0"/>
              <a:t> </a:t>
            </a:r>
            <a:r>
              <a:rPr lang="en-US" sz="4000" b="1" dirty="0" err="1"/>
              <a:t>sekitar</a:t>
            </a:r>
            <a:r>
              <a:rPr lang="en-US" sz="4000" b="1" dirty="0"/>
              <a:t> </a:t>
            </a:r>
            <a:r>
              <a:rPr lang="en-US" sz="4000" b="1" dirty="0" err="1"/>
              <a:t>tanggal</a:t>
            </a:r>
            <a:r>
              <a:rPr lang="en-US" sz="4000" b="1" dirty="0"/>
              <a:t> </a:t>
            </a:r>
            <a:r>
              <a:rPr lang="en-US" sz="4000" b="1" dirty="0" err="1"/>
              <a:t>neraca</a:t>
            </a:r>
            <a:endParaRPr lang="en-US" sz="4000" b="1" dirty="0"/>
          </a:p>
          <a:p>
            <a:pPr lvl="0" algn="just"/>
            <a:r>
              <a:rPr lang="en-US" sz="4000" b="1" dirty="0" err="1"/>
              <a:t>Periksa</a:t>
            </a:r>
            <a:r>
              <a:rPr lang="en-US" sz="4000" b="1" dirty="0"/>
              <a:t> </a:t>
            </a:r>
            <a:r>
              <a:rPr lang="en-US" sz="4000" b="1" dirty="0" err="1"/>
              <a:t>dokumen</a:t>
            </a:r>
            <a:r>
              <a:rPr lang="en-US" sz="4000" b="1" dirty="0"/>
              <a:t> </a:t>
            </a:r>
            <a:r>
              <a:rPr lang="en-US" sz="4000" b="1" dirty="0" smtClean="0"/>
              <a:t>yang </a:t>
            </a:r>
            <a:r>
              <a:rPr lang="en-US" sz="4000" b="1" dirty="0" err="1"/>
              <a:t>mendukung</a:t>
            </a:r>
            <a:r>
              <a:rPr lang="en-US" sz="4000" b="1" dirty="0"/>
              <a:t> </a:t>
            </a:r>
            <a:r>
              <a:rPr lang="en-US" sz="4000" b="1" dirty="0" err="1"/>
              <a:t>transaksi</a:t>
            </a:r>
            <a:r>
              <a:rPr lang="en-US" sz="4000" b="1" dirty="0"/>
              <a:t> </a:t>
            </a:r>
            <a:r>
              <a:rPr lang="en-US" sz="4000" b="1" dirty="0" err="1"/>
              <a:t>penjualan</a:t>
            </a:r>
            <a:r>
              <a:rPr lang="en-US" sz="4000" b="1" dirty="0"/>
              <a:t> </a:t>
            </a:r>
            <a:r>
              <a:rPr lang="en-US" sz="4000" b="1" dirty="0" err="1"/>
              <a:t>surat</a:t>
            </a:r>
            <a:r>
              <a:rPr lang="en-US" sz="4000" b="1" dirty="0"/>
              <a:t> </a:t>
            </a:r>
            <a:r>
              <a:rPr lang="en-US" sz="4000" b="1" dirty="0" err="1"/>
              <a:t>berharga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</a:t>
            </a:r>
            <a:r>
              <a:rPr lang="en-US" sz="4000" b="1" dirty="0" err="1"/>
              <a:t>periode</a:t>
            </a:r>
            <a:r>
              <a:rPr lang="en-US" sz="4000" b="1" dirty="0"/>
              <a:t> </a:t>
            </a:r>
            <a:r>
              <a:rPr lang="en-US" sz="4000" b="1" dirty="0" err="1"/>
              <a:t>sekital</a:t>
            </a:r>
            <a:r>
              <a:rPr lang="en-US" sz="4000" b="1" dirty="0"/>
              <a:t> </a:t>
            </a:r>
            <a:r>
              <a:rPr lang="en-US" sz="4000" b="1" dirty="0" err="1"/>
              <a:t>tanggal</a:t>
            </a:r>
            <a:r>
              <a:rPr lang="en-US" sz="4000" b="1" dirty="0"/>
              <a:t> </a:t>
            </a:r>
            <a:r>
              <a:rPr lang="en-US" sz="4000" b="1" dirty="0" err="1"/>
              <a:t>neraca</a:t>
            </a:r>
            <a:endParaRPr lang="en-US" sz="4000" b="1" dirty="0"/>
          </a:p>
          <a:p>
            <a:pPr algn="just"/>
            <a:r>
              <a:rPr lang="en-US" sz="4000" b="1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US" sz="4400" b="1" dirty="0" err="1" smtClean="0"/>
              <a:t>Periksa</a:t>
            </a:r>
            <a:r>
              <a:rPr lang="en-US" sz="4400" b="1" dirty="0" smtClean="0"/>
              <a:t> </a:t>
            </a:r>
            <a:r>
              <a:rPr lang="en-US" sz="4400" b="1" dirty="0" err="1"/>
              <a:t>klasifikasi</a:t>
            </a:r>
            <a:r>
              <a:rPr lang="en-US" sz="4400" b="1" dirty="0"/>
              <a:t> </a:t>
            </a:r>
            <a:r>
              <a:rPr lang="en-US" sz="4400" b="1" dirty="0" err="1"/>
              <a:t>surat</a:t>
            </a:r>
            <a:r>
              <a:rPr lang="en-US" sz="4400" b="1" dirty="0"/>
              <a:t> </a:t>
            </a:r>
            <a:r>
              <a:rPr lang="en-US" sz="4400" b="1" dirty="0" err="1"/>
              <a:t>berharga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sementara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jangka</a:t>
            </a:r>
            <a:r>
              <a:rPr lang="en-US" sz="4400" b="1" dirty="0"/>
              <a:t> </a:t>
            </a:r>
            <a:r>
              <a:rPr lang="en-US" sz="4400" b="1" dirty="0" err="1"/>
              <a:t>panjang</a:t>
            </a:r>
            <a:endParaRPr lang="en-US" sz="4400" b="1" dirty="0"/>
          </a:p>
          <a:p>
            <a:pPr lvl="0" algn="just"/>
            <a:r>
              <a:rPr lang="en-US" sz="4400" b="1" dirty="0" err="1"/>
              <a:t>Periksa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jangka</a:t>
            </a:r>
            <a:r>
              <a:rPr lang="en-US" sz="4400" b="1" dirty="0"/>
              <a:t> </a:t>
            </a:r>
            <a:r>
              <a:rPr lang="en-US" sz="4400" b="1" dirty="0" err="1"/>
              <a:t>panjang</a:t>
            </a:r>
            <a:r>
              <a:rPr lang="en-US" sz="4400" b="1" dirty="0"/>
              <a:t> </a:t>
            </a:r>
            <a:r>
              <a:rPr lang="en-US" sz="4400" b="1" dirty="0" err="1"/>
              <a:t>mengenai</a:t>
            </a:r>
            <a:r>
              <a:rPr lang="en-US" sz="4400" b="1" dirty="0"/>
              <a:t> </a:t>
            </a:r>
            <a:r>
              <a:rPr lang="en-US" sz="4400" b="1" dirty="0" err="1"/>
              <a:t>kemungkinan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</a:t>
            </a:r>
            <a:r>
              <a:rPr lang="en-US" sz="4400" b="1" dirty="0" err="1"/>
              <a:t>alat</a:t>
            </a:r>
            <a:r>
              <a:rPr lang="en-US" sz="4400" b="1" dirty="0"/>
              <a:t> </a:t>
            </a:r>
            <a:r>
              <a:rPr lang="en-US" sz="4400" b="1" dirty="0" err="1"/>
              <a:t>pengendalian</a:t>
            </a:r>
            <a:r>
              <a:rPr lang="en-US" sz="4400" b="1" dirty="0"/>
              <a:t> </a:t>
            </a:r>
            <a:r>
              <a:rPr lang="en-US" sz="4400" b="1" dirty="0" err="1"/>
              <a:t>perusahaan</a:t>
            </a:r>
            <a:r>
              <a:rPr lang="en-US" sz="4400" b="1" dirty="0"/>
              <a:t> lain</a:t>
            </a:r>
          </a:p>
          <a:p>
            <a:pPr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penghasilan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4400" b="1" dirty="0" err="1" smtClean="0"/>
              <a:t>Hitung</a:t>
            </a:r>
            <a:r>
              <a:rPr lang="en-US" sz="4400" b="1" dirty="0" smtClean="0"/>
              <a:t> </a:t>
            </a:r>
            <a:r>
              <a:rPr lang="en-US" sz="4400" b="1" dirty="0" err="1"/>
              <a:t>kembali</a:t>
            </a:r>
            <a:r>
              <a:rPr lang="en-US" sz="4400" b="1" dirty="0"/>
              <a:t> </a:t>
            </a:r>
            <a:r>
              <a:rPr lang="en-US" sz="4400" b="1" dirty="0" err="1"/>
              <a:t>pendapatan</a:t>
            </a:r>
            <a:r>
              <a:rPr lang="en-US" sz="4400" b="1" dirty="0"/>
              <a:t> </a:t>
            </a:r>
            <a:r>
              <a:rPr lang="en-US" sz="4400" b="1" dirty="0" err="1"/>
              <a:t>bunga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dividen</a:t>
            </a:r>
            <a:r>
              <a:rPr lang="en-US" sz="4400" b="1" dirty="0"/>
              <a:t> </a:t>
            </a:r>
            <a:r>
              <a:rPr lang="en-US" sz="4400" b="1" dirty="0" err="1"/>
              <a:t>tahun</a:t>
            </a:r>
            <a:r>
              <a:rPr lang="en-US" sz="4400" b="1" dirty="0"/>
              <a:t> yang </a:t>
            </a:r>
            <a:r>
              <a:rPr lang="en-US" sz="4400" b="1" dirty="0" err="1"/>
              <a:t>diperiksa</a:t>
            </a:r>
            <a:endParaRPr lang="en-US" sz="4400" b="1" dirty="0"/>
          </a:p>
          <a:p>
            <a:pPr algn="just"/>
            <a:r>
              <a:rPr lang="en-US" sz="4400" b="1" dirty="0" err="1"/>
              <a:t>Hitung</a:t>
            </a:r>
            <a:r>
              <a:rPr lang="en-US" sz="4400" b="1" dirty="0"/>
              <a:t> </a:t>
            </a:r>
            <a:r>
              <a:rPr lang="en-US" sz="4400" b="1" dirty="0" err="1"/>
              <a:t>kembali</a:t>
            </a:r>
            <a:r>
              <a:rPr lang="en-US" sz="4400" b="1" dirty="0"/>
              <a:t> </a:t>
            </a:r>
            <a:r>
              <a:rPr lang="en-US" sz="4400" b="1" dirty="0" err="1"/>
              <a:t>laba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rugi</a:t>
            </a:r>
            <a:r>
              <a:rPr lang="en-US" sz="4400" b="1" dirty="0"/>
              <a:t> yang </a:t>
            </a:r>
            <a:r>
              <a:rPr lang="en-US" sz="4400" b="1" dirty="0" err="1"/>
              <a:t>timbul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</a:t>
            </a:r>
            <a:r>
              <a:rPr lang="en-US" sz="4400" b="1" dirty="0" err="1"/>
              <a:t>transaksi</a:t>
            </a:r>
            <a:r>
              <a:rPr lang="en-US" sz="4400" b="1" dirty="0"/>
              <a:t> </a:t>
            </a:r>
            <a:r>
              <a:rPr lang="en-US" sz="4400" b="1" dirty="0" err="1"/>
              <a:t>penjulan</a:t>
            </a:r>
            <a:r>
              <a:rPr lang="en-US" sz="4400" b="1" dirty="0"/>
              <a:t> </a:t>
            </a:r>
            <a:r>
              <a:rPr lang="en-US" sz="4400" b="1" dirty="0" err="1"/>
              <a:t>surat</a:t>
            </a:r>
            <a:r>
              <a:rPr lang="en-US" sz="4400" b="1" dirty="0"/>
              <a:t> </a:t>
            </a:r>
            <a:r>
              <a:rPr lang="en-US" sz="4400" b="1" dirty="0" err="1"/>
              <a:t>berharga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7030A0"/>
                </a:solidFill>
              </a:rPr>
              <a:t>PENGUJIAN </a:t>
            </a:r>
            <a:r>
              <a:rPr lang="en-US" b="1" smtClean="0">
                <a:solidFill>
                  <a:srgbClr val="7030A0"/>
                </a:solidFill>
              </a:rPr>
              <a:t>SUBSTANTIF </a:t>
            </a:r>
            <a:r>
              <a:rPr lang="en-US" b="1" dirty="0" smtClean="0">
                <a:solidFill>
                  <a:srgbClr val="7030A0"/>
                </a:solidFill>
              </a:rPr>
              <a:t>TERHADAP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Broadway" pitchFamily="82" charset="0"/>
              </a:rPr>
              <a:t>AKTIVA TETAP</a:t>
            </a:r>
            <a:r>
              <a:rPr lang="en-US" sz="7200" b="1" dirty="0" smtClean="0">
                <a:solidFill>
                  <a:srgbClr val="FF0000"/>
                </a:solidFill>
                <a:latin typeface="Broadway" pitchFamily="82" charset="0"/>
              </a:rPr>
              <a:t/>
            </a:r>
            <a:br>
              <a:rPr lang="en-US" sz="7200" b="1" dirty="0" smtClean="0">
                <a:solidFill>
                  <a:srgbClr val="FF0000"/>
                </a:solidFill>
                <a:latin typeface="Broadway" pitchFamily="82" charset="0"/>
              </a:rPr>
            </a:br>
            <a:endParaRPr lang="en-US" sz="7200" dirty="0">
              <a:solidFill>
                <a:srgbClr val="FF0000"/>
              </a:solidFill>
              <a:latin typeface="Broadway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Deskripsi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penanaman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diluar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 </a:t>
            </a:r>
            <a:r>
              <a:rPr lang="en-US" dirty="0" err="1"/>
              <a:t>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lain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b="1" dirty="0"/>
          </a:p>
          <a:p>
            <a:pPr algn="just"/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yang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pasarnya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stabil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menanamkan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yang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terpakai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endParaRPr lang="en-US" b="1" dirty="0"/>
          </a:p>
          <a:p>
            <a:pPr algn="just"/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lang="en-US" b="1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ransition>
    <p:cover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Deskripsi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Aktiva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tetap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berwujud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</a:rPr>
              <a:t>Aktiva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tetap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adalah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kekayaan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 yang </a:t>
            </a:r>
            <a:r>
              <a:rPr lang="en-US" sz="2400" b="1" dirty="0" err="1">
                <a:solidFill>
                  <a:srgbClr val="7030A0"/>
                </a:solidFill>
              </a:rPr>
              <a:t>memiliki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wujud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mempunyai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manfaat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ekonomis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lebih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dari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satu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tahun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dan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diperoleh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untuk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melaksankan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kegiatan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bukan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untuk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dijual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kembali</a:t>
            </a:r>
            <a:endParaRPr lang="en-US" sz="2400" b="1" dirty="0">
              <a:solidFill>
                <a:srgbClr val="7030A0"/>
              </a:solidFill>
            </a:endParaRPr>
          </a:p>
          <a:p>
            <a:pPr algn="just"/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Sedangkan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aktiva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tetap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tidak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berwujud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bukan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klaim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kepada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pihak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lain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juga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bukan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hak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eksistensinya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secara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fifik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ada.melainkan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keistimewaan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melekat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pada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produk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proses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atau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lokasi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Keistimewaan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bersifat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eksklusif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mungkin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diperoleh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pemerintah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panten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diciptakan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goodwill),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diperoleh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pemiliknya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leasehold)</a:t>
            </a:r>
          </a:p>
          <a:p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Aktiv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tetap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tidak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berwujud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dapat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digolongkan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menjadi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dua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kelompok</a:t>
            </a:r>
            <a:r>
              <a:rPr lang="en-US" sz="3600" b="1" dirty="0" smtClean="0">
                <a:solidFill>
                  <a:srgbClr val="FF0000"/>
                </a:solidFill>
              </a:rPr>
              <a:t> :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endParaRPr lang="en-US" dirty="0" smtClean="0">
              <a:solidFill>
                <a:srgbClr val="0070C0"/>
              </a:solidFill>
            </a:endParaRPr>
          </a:p>
          <a:p>
            <a:pPr lvl="0"/>
            <a:endParaRPr lang="en-US" dirty="0">
              <a:solidFill>
                <a:srgbClr val="0070C0"/>
              </a:solidFill>
            </a:endParaRPr>
          </a:p>
          <a:p>
            <a:pPr lvl="0"/>
            <a:r>
              <a:rPr lang="en-US" sz="6400" dirty="0" err="1" smtClean="0">
                <a:solidFill>
                  <a:srgbClr val="0070C0"/>
                </a:solidFill>
              </a:rPr>
              <a:t>Aktiva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tetap</a:t>
            </a:r>
            <a:r>
              <a:rPr lang="en-US" sz="6400" dirty="0" smtClean="0">
                <a:solidFill>
                  <a:srgbClr val="0070C0"/>
                </a:solidFill>
              </a:rPr>
              <a:t> yang </a:t>
            </a:r>
            <a:r>
              <a:rPr lang="en-US" sz="6400" dirty="0" err="1" smtClean="0">
                <a:solidFill>
                  <a:srgbClr val="0070C0"/>
                </a:solidFill>
              </a:rPr>
              <a:t>eksistensinya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dibatasi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oleh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ukum</a:t>
            </a:r>
            <a:r>
              <a:rPr lang="en-US" sz="6400" dirty="0" smtClean="0">
                <a:solidFill>
                  <a:srgbClr val="0070C0"/>
                </a:solidFill>
              </a:rPr>
              <a:t>, </a:t>
            </a:r>
            <a:r>
              <a:rPr lang="en-US" sz="6400" dirty="0" err="1" smtClean="0">
                <a:solidFill>
                  <a:srgbClr val="0070C0"/>
                </a:solidFill>
              </a:rPr>
              <a:t>peraturan</a:t>
            </a:r>
            <a:r>
              <a:rPr lang="en-US" sz="6400" dirty="0" smtClean="0">
                <a:solidFill>
                  <a:srgbClr val="0070C0"/>
                </a:solidFill>
              </a:rPr>
              <a:t>, </a:t>
            </a:r>
            <a:endParaRPr lang="en-US" sz="6400" dirty="0">
              <a:solidFill>
                <a:srgbClr val="0070C0"/>
              </a:solidFill>
            </a:endParaRPr>
          </a:p>
          <a:p>
            <a:pPr lvl="0"/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Leasehold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Hak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cipta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(copyright)</a:t>
            </a: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Fixem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term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franshises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Lisensi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Goodwi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ll</a:t>
            </a:r>
          </a:p>
          <a:p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Biaya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pPr lvl="0"/>
            <a:endParaRPr lang="en-US" dirty="0" smtClean="0">
              <a:solidFill>
                <a:srgbClr val="0070C0"/>
              </a:solidFill>
            </a:endParaRPr>
          </a:p>
          <a:p>
            <a:pPr lvl="0"/>
            <a:r>
              <a:rPr lang="en-US" sz="7400" dirty="0" err="1" smtClean="0">
                <a:solidFill>
                  <a:srgbClr val="0070C0"/>
                </a:solidFill>
              </a:rPr>
              <a:t>Aktiva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tetap</a:t>
            </a:r>
            <a:r>
              <a:rPr lang="en-US" sz="7400" dirty="0" smtClean="0">
                <a:solidFill>
                  <a:srgbClr val="0070C0"/>
                </a:solidFill>
              </a:rPr>
              <a:t> yang </a:t>
            </a:r>
            <a:r>
              <a:rPr lang="en-US" sz="7400" dirty="0" err="1" smtClean="0">
                <a:solidFill>
                  <a:srgbClr val="0070C0"/>
                </a:solidFill>
              </a:rPr>
              <a:t>eksistensinya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tidak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dibatasi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sz="2800" b="1" dirty="0" err="1" smtClean="0">
                <a:solidFill>
                  <a:srgbClr val="C00000"/>
                </a:solidFill>
              </a:rPr>
              <a:t>Merk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nama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dagang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C00000"/>
                </a:solidFill>
              </a:rPr>
              <a:t>Proses </a:t>
            </a:r>
            <a:r>
              <a:rPr lang="en-US" sz="2800" b="1" dirty="0" err="1" smtClean="0">
                <a:solidFill>
                  <a:srgbClr val="C00000"/>
                </a:solidFill>
              </a:rPr>
              <a:t>atau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rumus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rahasia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C00000"/>
                </a:solidFill>
              </a:rPr>
              <a:t>Perpetual franchises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Perbedaan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pengujian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substantif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terhadap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tetap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dengan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terhadap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lancar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en-US" sz="3900" b="1" dirty="0" err="1" smtClean="0">
                <a:solidFill>
                  <a:schemeClr val="accent2">
                    <a:lumMod val="50000"/>
                  </a:schemeClr>
                </a:solidFill>
              </a:rPr>
              <a:t>Karena</a:t>
            </a:r>
            <a:r>
              <a:rPr lang="en-US" sz="3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frekensi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pembelian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aktiva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tetap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lebih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sedikit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dibanding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aktiva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lancar</a:t>
            </a:r>
            <a:endParaRPr lang="en-US" sz="39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 algn="just"/>
            <a:r>
              <a:rPr lang="en-US" sz="3900" b="1" dirty="0" err="1">
                <a:solidFill>
                  <a:schemeClr val="tx2"/>
                </a:solidFill>
              </a:rPr>
              <a:t>Pengaruh</a:t>
            </a:r>
            <a:r>
              <a:rPr lang="en-US" sz="3900" b="1" dirty="0">
                <a:solidFill>
                  <a:schemeClr val="tx2"/>
                </a:solidFill>
              </a:rPr>
              <a:t> cutoff </a:t>
            </a:r>
            <a:r>
              <a:rPr lang="en-US" sz="3900" b="1" dirty="0" err="1">
                <a:solidFill>
                  <a:schemeClr val="tx2"/>
                </a:solidFill>
              </a:rPr>
              <a:t>transaksi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dengan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aktiva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tetap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kedalam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laporan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laba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rugi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sangat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sedikit</a:t>
            </a:r>
            <a:endParaRPr lang="en-US" sz="3900" b="1" dirty="0">
              <a:solidFill>
                <a:schemeClr val="tx2"/>
              </a:solidFill>
            </a:endParaRPr>
          </a:p>
          <a:p>
            <a:pPr lvl="0" algn="just"/>
            <a:r>
              <a:rPr lang="en-US" sz="3900" b="1" dirty="0" err="1">
                <a:solidFill>
                  <a:srgbClr val="7030A0"/>
                </a:solidFill>
              </a:rPr>
              <a:t>Pengujian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substantif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aktiva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tetap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dititikberatkan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pada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verifikasi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mutasi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aktiva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tetap</a:t>
            </a:r>
            <a:r>
              <a:rPr lang="en-US" sz="3900" b="1" dirty="0">
                <a:solidFill>
                  <a:srgbClr val="7030A0"/>
                </a:solidFill>
              </a:rPr>
              <a:t> yang </a:t>
            </a:r>
            <a:r>
              <a:rPr lang="en-US" sz="3900" b="1" dirty="0" err="1">
                <a:solidFill>
                  <a:srgbClr val="7030A0"/>
                </a:solidFill>
              </a:rPr>
              <a:t>terjadi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dalam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tahun</a:t>
            </a:r>
            <a:r>
              <a:rPr lang="en-US" sz="3900" b="1" dirty="0">
                <a:solidFill>
                  <a:srgbClr val="7030A0"/>
                </a:solidFill>
              </a:rPr>
              <a:t> yang </a:t>
            </a:r>
            <a:r>
              <a:rPr lang="en-US" sz="3900" b="1" dirty="0" err="1">
                <a:solidFill>
                  <a:srgbClr val="7030A0"/>
                </a:solidFill>
              </a:rPr>
              <a:t>diperiksa</a:t>
            </a:r>
            <a:endParaRPr lang="en-US" sz="3900" b="1" dirty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en-US" sz="3900" b="1" dirty="0">
                <a:solidFill>
                  <a:srgbClr val="7030A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Prinsip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3200" b="1" dirty="0" smtClean="0">
                <a:solidFill>
                  <a:srgbClr val="FF0000"/>
                </a:solidFill>
              </a:rPr>
              <a:t> yang </a:t>
            </a:r>
            <a:r>
              <a:rPr lang="en-US" sz="3200" b="1" dirty="0" err="1" smtClean="0">
                <a:solidFill>
                  <a:srgbClr val="FF0000"/>
                </a:solidFill>
              </a:rPr>
              <a:t>lazim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penyajian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tetap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neraca</a:t>
            </a:r>
            <a:r>
              <a:rPr lang="en-US" sz="3200" b="1" dirty="0" smtClean="0">
                <a:solidFill>
                  <a:srgbClr val="FF0000"/>
                </a:solidFill>
              </a:rPr>
              <a:t/>
            </a:r>
            <a:br>
              <a:rPr lang="en-US" sz="3200" b="1" dirty="0" smtClean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8800" b="1" dirty="0" err="1" smtClean="0">
                <a:solidFill>
                  <a:srgbClr val="00B050"/>
                </a:solidFill>
              </a:rPr>
              <a:t>Dasar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penilaian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dicantumkan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dalam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neraca</a:t>
            </a:r>
            <a:endParaRPr lang="en-US" sz="8800" b="1" dirty="0">
              <a:solidFill>
                <a:srgbClr val="00B050"/>
              </a:solidFill>
            </a:endParaRPr>
          </a:p>
          <a:p>
            <a:pPr lvl="0"/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yang </a:t>
            </a:r>
            <a:r>
              <a:rPr lang="en-US" sz="8800" b="1" dirty="0" err="1">
                <a:solidFill>
                  <a:srgbClr val="00B050"/>
                </a:solidFill>
              </a:rPr>
              <a:t>dijamninkan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dijelaskan</a:t>
            </a:r>
            <a:endParaRPr lang="en-US" sz="8800" b="1" dirty="0">
              <a:solidFill>
                <a:srgbClr val="00B050"/>
              </a:solidFill>
            </a:endParaRPr>
          </a:p>
          <a:p>
            <a:pPr lvl="0"/>
            <a:r>
              <a:rPr lang="en-US" sz="8800" b="1" dirty="0" err="1">
                <a:solidFill>
                  <a:srgbClr val="0070C0"/>
                </a:solidFill>
              </a:rPr>
              <a:t>Jumlah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akumulasi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biaya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untuk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tahun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kini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harus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ditunjukkan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laporan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keuangan</a:t>
            </a:r>
            <a:endParaRPr lang="en-US" sz="8800" b="1" dirty="0">
              <a:solidFill>
                <a:srgbClr val="0070C0"/>
              </a:solidFill>
            </a:endParaRPr>
          </a:p>
          <a:p>
            <a:pPr lvl="0"/>
            <a:r>
              <a:rPr lang="en-US" sz="8800" b="1" dirty="0" err="1">
                <a:solidFill>
                  <a:srgbClr val="0070C0"/>
                </a:solidFill>
              </a:rPr>
              <a:t>Metode</a:t>
            </a:r>
            <a:r>
              <a:rPr lang="en-US" sz="8800" b="1" dirty="0">
                <a:solidFill>
                  <a:srgbClr val="0070C0"/>
                </a:solidFill>
              </a:rPr>
              <a:t> yang </a:t>
            </a:r>
            <a:r>
              <a:rPr lang="en-US" sz="8800" b="1" dirty="0" err="1">
                <a:solidFill>
                  <a:srgbClr val="0070C0"/>
                </a:solidFill>
              </a:rPr>
              <a:t>digunakan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penghitungan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golongan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besar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aktiva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tetap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harus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diungkapkan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laporan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keuangan</a:t>
            </a:r>
            <a:endParaRPr lang="en-US" sz="8800" b="1" dirty="0">
              <a:solidFill>
                <a:srgbClr val="0070C0"/>
              </a:solidFill>
            </a:endParaRPr>
          </a:p>
          <a:p>
            <a:pPr lvl="0"/>
            <a:r>
              <a:rPr lang="en-US" sz="8800" b="1" dirty="0" err="1">
                <a:solidFill>
                  <a:srgbClr val="C00000"/>
                </a:solidFill>
              </a:rPr>
              <a:t>Aktiva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tetap</a:t>
            </a:r>
            <a:r>
              <a:rPr lang="en-US" sz="8800" b="1" dirty="0">
                <a:solidFill>
                  <a:srgbClr val="C00000"/>
                </a:solidFill>
              </a:rPr>
              <a:t> yang </a:t>
            </a:r>
            <a:r>
              <a:rPr lang="en-US" sz="8800" b="1" dirty="0" err="1">
                <a:solidFill>
                  <a:srgbClr val="C00000"/>
                </a:solidFill>
              </a:rPr>
              <a:t>telah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habis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didepresiasi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namun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masih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digunkan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untuk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beroperasi</a:t>
            </a:r>
            <a:r>
              <a:rPr lang="en-US" sz="8800" b="1" dirty="0">
                <a:solidFill>
                  <a:srgbClr val="C00000"/>
                </a:solidFill>
              </a:rPr>
              <a:t>, </a:t>
            </a:r>
            <a:r>
              <a:rPr lang="en-US" sz="8800" b="1" dirty="0" err="1">
                <a:solidFill>
                  <a:srgbClr val="C00000"/>
                </a:solidFill>
              </a:rPr>
              <a:t>jika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jumlahnya</a:t>
            </a:r>
            <a:r>
              <a:rPr lang="en-US" sz="8800" b="1" dirty="0">
                <a:solidFill>
                  <a:srgbClr val="C00000"/>
                </a:solidFill>
              </a:rPr>
              <a:t> material </a:t>
            </a:r>
            <a:r>
              <a:rPr lang="en-US" sz="8800" b="1" dirty="0" err="1">
                <a:solidFill>
                  <a:srgbClr val="C00000"/>
                </a:solidFill>
              </a:rPr>
              <a:t>harus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dijelaskan</a:t>
            </a:r>
            <a:endParaRPr lang="en-US" sz="8800" b="1" dirty="0">
              <a:solidFill>
                <a:srgbClr val="C00000"/>
              </a:solidFill>
            </a:endParaRPr>
          </a:p>
          <a:p>
            <a:pPr lvl="0"/>
            <a:r>
              <a:rPr lang="en-US" sz="8800" b="1" dirty="0" err="1">
                <a:solidFill>
                  <a:srgbClr val="C00000"/>
                </a:solidFill>
              </a:rPr>
              <a:t>Aktiva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tetap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tidak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erwujud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harus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disajikan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secara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terpisah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dalam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neraca</a:t>
            </a:r>
            <a:endParaRPr lang="en-US" sz="8800" b="1" dirty="0">
              <a:solidFill>
                <a:srgbClr val="C00000"/>
              </a:solidFill>
            </a:endParaRPr>
          </a:p>
          <a:p>
            <a:pPr lvl="0"/>
            <a:r>
              <a:rPr lang="en-US" sz="8800" b="1" dirty="0" err="1">
                <a:solidFill>
                  <a:srgbClr val="00B050"/>
                </a:solidFill>
              </a:rPr>
              <a:t>Dasar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penilaian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tidak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berwujud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disebutkan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metode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amortisasinya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dijelaskan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dalam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laporan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keuangan</a:t>
            </a:r>
            <a:endParaRPr lang="en-US" sz="8800" b="1" dirty="0">
              <a:solidFill>
                <a:srgbClr val="00B050"/>
              </a:solidFill>
            </a:endParaRPr>
          </a:p>
          <a:p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Tujuan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pengujian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substantif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terhatap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aktiva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tetap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en-US" b="1" dirty="0" err="1" smtClean="0"/>
              <a:t>Memperoleh</a:t>
            </a:r>
            <a:r>
              <a:rPr lang="en-US" b="1" dirty="0" smtClean="0"/>
              <a:t> </a:t>
            </a:r>
            <a:r>
              <a:rPr lang="en-US" b="1" dirty="0" err="1"/>
              <a:t>keyakinan</a:t>
            </a:r>
            <a:r>
              <a:rPr lang="en-US" b="1" dirty="0"/>
              <a:t>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keandalan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catatan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akuntansi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eksistensi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pemilikan</a:t>
            </a:r>
            <a:r>
              <a:rPr lang="en-US" b="1" dirty="0"/>
              <a:t> </a:t>
            </a:r>
            <a:r>
              <a:rPr lang="en-US" b="1" dirty="0" err="1"/>
              <a:t>klien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ketepatan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cutoff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penilaian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]</a:t>
            </a:r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penyajian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Program </a:t>
            </a:r>
            <a:r>
              <a:rPr lang="en-US" sz="4000" b="1" dirty="0" err="1">
                <a:solidFill>
                  <a:srgbClr val="FF0000"/>
                </a:solidFill>
              </a:rPr>
              <a:t>pengujian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substantif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terhadap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aktiva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tetap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Rekonsiliasi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Usut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tercantum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nerada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rekening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 yang </a:t>
            </a:r>
            <a:r>
              <a:rPr lang="en-US" b="1" dirty="0" err="1">
                <a:solidFill>
                  <a:srgbClr val="7030A0"/>
                </a:solidFill>
              </a:rPr>
              <a:t>bersangkutan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buku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besar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Hitung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kembali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rekening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buku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besar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Usut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posting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pendebitan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pengkreditan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bersangkutan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rekonsiliasi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pembantu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dengan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kontrol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besar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eksistensi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b="1" dirty="0" err="1" smtClean="0">
                <a:solidFill>
                  <a:srgbClr val="7030A0"/>
                </a:solidFill>
              </a:rPr>
              <a:t>Lakukan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inspeksi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terhadap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tambahan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tahun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diperiksa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Lakukan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rekonsiliasi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tertentu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kartu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Untuk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berwujud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untuk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mempelajari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notumen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rapat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direksi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perjanjian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surat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ijin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pemerintah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dokumen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lain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membuktikan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eksistensi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ini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pemilikan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en-US" b="1" dirty="0" err="1" smtClean="0">
                <a:solidFill>
                  <a:srgbClr val="00B050"/>
                </a:solidFill>
              </a:rPr>
              <a:t>Periksa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dokumen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mendukung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perolehan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penghentian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aktiva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tetap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tahun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diperiksa</a:t>
            </a:r>
            <a:endParaRPr lang="en-US" b="1" dirty="0">
              <a:solidFill>
                <a:srgbClr val="00B050"/>
              </a:solidFill>
            </a:endParaRPr>
          </a:p>
          <a:p>
            <a:pPr lvl="0" algn="just"/>
            <a:r>
              <a:rPr lang="en-US" b="1" dirty="0" err="1">
                <a:solidFill>
                  <a:srgbClr val="00B050"/>
                </a:solidFill>
              </a:rPr>
              <a:t>Periksalah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dokemen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bersangkutan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biaya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sewa</a:t>
            </a:r>
            <a:endParaRPr lang="en-US" b="1" dirty="0">
              <a:solidFill>
                <a:srgbClr val="00B050"/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inspeksi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polis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asuransi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tetap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Mintalah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informasi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mengenai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dijadikan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jaminan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penerikan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utang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rgbClr val="0070C0"/>
                </a:solidFill>
              </a:rPr>
              <a:t>Lakukan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inspeksi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terhadap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perjanjian</a:t>
            </a:r>
            <a:r>
              <a:rPr lang="en-US" b="1" dirty="0">
                <a:solidFill>
                  <a:srgbClr val="0070C0"/>
                </a:solidFill>
              </a:rPr>
              <a:t> leasing </a:t>
            </a:r>
            <a:r>
              <a:rPr lang="en-US" b="1" dirty="0" err="1">
                <a:solidFill>
                  <a:srgbClr val="0070C0"/>
                </a:solidFill>
              </a:rPr>
              <a:t>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inspeksi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terhadap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surat-surat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berkaitan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kepemilikan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aktiva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tetap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tidak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berwujud</a:t>
            </a:r>
            <a:endParaRPr lang="en-US" b="1" dirty="0">
              <a:solidFill>
                <a:srgbClr val="0070C0"/>
              </a:solidFill>
            </a:endParaRPr>
          </a:p>
          <a:p>
            <a:pPr algn="just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cutoff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Periksa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dokemen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mendukung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transaksi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perolehan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kativa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tetap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periode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sekitar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tanggal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neraca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  <a:p>
            <a:pPr lvl="0" algn="just"/>
            <a:r>
              <a:rPr lang="en-US" sz="3600" b="1" dirty="0" err="1">
                <a:solidFill>
                  <a:srgbClr val="00B050"/>
                </a:solidFill>
              </a:rPr>
              <a:t>Periksa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dokemen</a:t>
            </a:r>
            <a:r>
              <a:rPr lang="en-US" sz="3600" b="1" dirty="0">
                <a:solidFill>
                  <a:srgbClr val="00B050"/>
                </a:solidFill>
              </a:rPr>
              <a:t> yang </a:t>
            </a:r>
            <a:r>
              <a:rPr lang="en-US" sz="3600" b="1" dirty="0" err="1">
                <a:solidFill>
                  <a:srgbClr val="00B050"/>
                </a:solidFill>
              </a:rPr>
              <a:t>mendukung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transaksi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penghentian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pemakaian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aktiva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tetap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dalam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periode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sekitar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tanggal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neraca</a:t>
            </a:r>
            <a:endParaRPr lang="en-US" sz="3600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n-US" sz="3600" b="1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penilaian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en-US" b="1" dirty="0" err="1" smtClean="0">
                <a:solidFill>
                  <a:srgbClr val="7030A0"/>
                </a:solidFill>
              </a:rPr>
              <a:t>Periksa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jumlah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rupaih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tercantum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dokumen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mendukung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perolehan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>
                <a:solidFill>
                  <a:srgbClr val="7030A0"/>
                </a:solidFill>
              </a:rPr>
              <a:t>Lakukan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pemeriksaan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utnuk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menemukan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adanya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penghentian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pemakaian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jumlah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rupiah yang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dicatat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rekening-rekening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terkait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transaksi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penghentian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pemakian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tetap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biaya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depre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siasi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deplesi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Lakukan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analisis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terhadap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rekening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biaya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reparasi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pemeliharaan</a:t>
            </a:r>
            <a:endParaRPr lang="en-US" b="1" dirty="0">
              <a:solidFill>
                <a:srgbClr val="002060"/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Periksa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dokumen</a:t>
            </a:r>
            <a:r>
              <a:rPr lang="en-US" b="1" dirty="0">
                <a:solidFill>
                  <a:srgbClr val="002060"/>
                </a:solidFill>
              </a:rPr>
              <a:t> yang </a:t>
            </a:r>
            <a:r>
              <a:rPr lang="en-US" b="1" dirty="0" err="1">
                <a:solidFill>
                  <a:srgbClr val="002060"/>
                </a:solidFill>
              </a:rPr>
              <a:t>mendukung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transaksi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perolehan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amortisasi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aktiva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tidak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berwujud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err="1" smtClean="0">
                <a:solidFill>
                  <a:srgbClr val="FF0000"/>
                </a:solidFill>
              </a:rPr>
              <a:t>Prinsip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en-US" b="1" smtClean="0">
                <a:solidFill>
                  <a:srgbClr val="FF0000"/>
                </a:solidFill>
              </a:rPr>
              <a:t>….akuntansi  yang lazim dalam penyajian investasi dalam neraca</a:t>
            </a:r>
            <a:br>
              <a:rPr lang="en-US" b="1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</a:t>
            </a:r>
          </a:p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dijual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lancar</a:t>
            </a:r>
            <a:r>
              <a:rPr lang="en-US" b="1" dirty="0" smtClean="0"/>
              <a:t>.</a:t>
            </a:r>
          </a:p>
          <a:p>
            <a:pPr lvl="0" algn="just"/>
            <a:r>
              <a:rPr lang="en-US" b="1" dirty="0" smtClean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jumlahnya</a:t>
            </a:r>
            <a:r>
              <a:rPr lang="en-US" b="1" dirty="0"/>
              <a:t> material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Investasi</a:t>
            </a:r>
            <a:r>
              <a:rPr lang="en-US" b="1" dirty="0"/>
              <a:t>”. </a:t>
            </a:r>
            <a:endParaRPr lang="en-US" b="1" dirty="0" smtClean="0"/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800" b="1" dirty="0" err="1" smtClean="0">
                <a:solidFill>
                  <a:srgbClr val="00B050"/>
                </a:solidFill>
              </a:rPr>
              <a:t>Periksa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klasifikasi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aktiva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tetap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dalam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neraca</a:t>
            </a:r>
            <a:endParaRPr lang="en-US" sz="4800" b="1" dirty="0">
              <a:solidFill>
                <a:srgbClr val="00B050"/>
              </a:solidFill>
            </a:endParaRPr>
          </a:p>
          <a:p>
            <a:pPr lvl="0"/>
            <a:r>
              <a:rPr lang="en-US" sz="4800" b="1" dirty="0" err="1">
                <a:solidFill>
                  <a:srgbClr val="7030A0"/>
                </a:solidFill>
              </a:rPr>
              <a:t>Periksa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penjelasan</a:t>
            </a:r>
            <a:r>
              <a:rPr lang="en-US" sz="4800" b="1" dirty="0">
                <a:solidFill>
                  <a:srgbClr val="7030A0"/>
                </a:solidFill>
              </a:rPr>
              <a:t> yang </a:t>
            </a:r>
            <a:r>
              <a:rPr lang="en-US" sz="4800" b="1" dirty="0" err="1">
                <a:solidFill>
                  <a:srgbClr val="7030A0"/>
                </a:solidFill>
              </a:rPr>
              <a:t>bersangkutan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dengan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aktiva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tetap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….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jumlahnya</a:t>
            </a:r>
            <a:r>
              <a:rPr lang="en-US" b="1" dirty="0"/>
              <a:t> </a:t>
            </a:r>
            <a:r>
              <a:rPr lang="en-US" b="1" dirty="0" err="1"/>
              <a:t>kecil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panjang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disakikan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aktiva</a:t>
            </a:r>
            <a:r>
              <a:rPr lang="en-US" b="1" dirty="0"/>
              <a:t> lain-lain”. </a:t>
            </a:r>
            <a:endParaRPr lang="en-US" b="1" dirty="0" smtClean="0"/>
          </a:p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tujuannya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menyediakan</a:t>
            </a:r>
            <a:r>
              <a:rPr lang="en-US" b="1" dirty="0"/>
              <a:t> modal </a:t>
            </a:r>
            <a:r>
              <a:rPr lang="en-US" b="1" dirty="0" err="1"/>
              <a:t>kerja</a:t>
            </a:r>
            <a:r>
              <a:rPr lang="en-US" b="1" dirty="0"/>
              <a:t>,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dineraca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lancar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surat</a:t>
            </a:r>
            <a:r>
              <a:rPr lang="en-US" b="1" dirty="0"/>
              <a:t> </a:t>
            </a:r>
            <a:r>
              <a:rPr lang="en-US" b="1" dirty="0" err="1"/>
              <a:t>berharga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950423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nilainya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yakni</a:t>
            </a:r>
            <a:r>
              <a:rPr lang="en-US" b="1" dirty="0"/>
              <a:t> :</a:t>
            </a:r>
          </a:p>
          <a:p>
            <a:pPr lvl="0"/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pokoknya</a:t>
            </a:r>
            <a:r>
              <a:rPr lang="en-US" b="1" dirty="0"/>
              <a:t>,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mencantumkan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pasarnya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tanda</a:t>
            </a:r>
            <a:r>
              <a:rPr lang="en-US" b="1" dirty="0"/>
              <a:t> </a:t>
            </a:r>
            <a:r>
              <a:rPr lang="en-US" b="1" dirty="0" err="1"/>
              <a:t>kurung</a:t>
            </a:r>
            <a:endParaRPr lang="en-US" b="1" dirty="0"/>
          </a:p>
          <a:p>
            <a:pPr lvl="0"/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Lower of cost or market. </a:t>
            </a:r>
            <a:r>
              <a:rPr lang="en-US" b="1" dirty="0" err="1"/>
              <a:t>Nilai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tinggi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tanda</a:t>
            </a:r>
            <a:r>
              <a:rPr lang="en-US" b="1" dirty="0"/>
              <a:t> </a:t>
            </a:r>
            <a:r>
              <a:rPr lang="en-US" b="1" dirty="0" err="1"/>
              <a:t>kurung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jangka</a:t>
            </a:r>
            <a:r>
              <a:rPr lang="en-US" sz="2800" b="1" dirty="0"/>
              <a:t> </a:t>
            </a:r>
            <a:r>
              <a:rPr lang="en-US" sz="2800" b="1" dirty="0" err="1"/>
              <a:t>panjang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dineraca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harga</a:t>
            </a:r>
            <a:r>
              <a:rPr lang="en-US" sz="2800" b="1" dirty="0"/>
              <a:t> </a:t>
            </a:r>
            <a:r>
              <a:rPr lang="en-US" sz="2800" b="1" dirty="0" err="1"/>
              <a:t>pokoknya</a:t>
            </a:r>
            <a:r>
              <a:rPr lang="en-US" sz="2800" b="1" dirty="0"/>
              <a:t>. </a:t>
            </a:r>
            <a:r>
              <a:rPr lang="en-US" sz="2800" b="1" dirty="0" err="1"/>
              <a:t>Harga</a:t>
            </a:r>
            <a:r>
              <a:rPr lang="en-US" sz="2800" b="1" dirty="0"/>
              <a:t> </a:t>
            </a:r>
            <a:r>
              <a:rPr lang="en-US" sz="2800" b="1" dirty="0" err="1"/>
              <a:t>pasar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tanda</a:t>
            </a:r>
            <a:r>
              <a:rPr lang="en-US" sz="2800" b="1" dirty="0"/>
              <a:t> </a:t>
            </a:r>
            <a:r>
              <a:rPr lang="en-US" sz="2800" b="1" dirty="0" err="1"/>
              <a:t>kurung</a:t>
            </a:r>
            <a:endParaRPr lang="en-US" sz="2800" b="1" dirty="0"/>
          </a:p>
          <a:p>
            <a:pPr lvl="0" algn="just"/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dicantumkan</a:t>
            </a:r>
            <a:r>
              <a:rPr lang="en-US" sz="2800" b="1" dirty="0"/>
              <a:t> </a:t>
            </a:r>
            <a:r>
              <a:rPr lang="en-US" sz="2800" b="1" dirty="0" err="1"/>
              <a:t>penjelasan</a:t>
            </a:r>
            <a:r>
              <a:rPr lang="en-US" sz="2800" b="1" dirty="0"/>
              <a:t> yang </a:t>
            </a:r>
            <a:r>
              <a:rPr lang="en-US" sz="2800" b="1" dirty="0" err="1"/>
              <a:t>cukup</a:t>
            </a:r>
            <a:r>
              <a:rPr lang="en-US" sz="2800" b="1" dirty="0"/>
              <a:t>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jangka</a:t>
            </a:r>
            <a:r>
              <a:rPr lang="en-US" sz="2800" b="1" dirty="0"/>
              <a:t> </a:t>
            </a:r>
            <a:r>
              <a:rPr lang="en-US" sz="2800" b="1" dirty="0" err="1"/>
              <a:t>pendek</a:t>
            </a:r>
            <a:r>
              <a:rPr lang="en-US" sz="2800" b="1" dirty="0"/>
              <a:t> </a:t>
            </a:r>
            <a:r>
              <a:rPr lang="en-US" sz="2800" b="1" dirty="0" err="1"/>
              <a:t>dijadikan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jaminan</a:t>
            </a:r>
            <a:endParaRPr lang="en-US" sz="2800" b="1" dirty="0"/>
          </a:p>
          <a:p>
            <a:pPr lvl="0" algn="just"/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perusahaan</a:t>
            </a:r>
            <a:r>
              <a:rPr lang="en-US" sz="2800" b="1" dirty="0"/>
              <a:t> </a:t>
            </a:r>
            <a:r>
              <a:rPr lang="en-US" sz="2800" b="1" dirty="0" err="1"/>
              <a:t>afiliasi</a:t>
            </a:r>
            <a:r>
              <a:rPr lang="en-US" sz="2800" b="1" dirty="0"/>
              <a:t>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scara</a:t>
            </a:r>
            <a:r>
              <a:rPr lang="en-US" sz="2800" b="1" dirty="0"/>
              <a:t> </a:t>
            </a:r>
            <a:r>
              <a:rPr lang="en-US" sz="2800" b="1" dirty="0" err="1"/>
              <a:t>terpisah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y </a:t>
            </a:r>
            <a:r>
              <a:rPr lang="en-US" sz="2800" b="1" dirty="0" err="1"/>
              <a:t>ang</a:t>
            </a:r>
            <a:r>
              <a:rPr lang="en-US" sz="2800" b="1" dirty="0"/>
              <a:t> lain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dicantumkan</a:t>
            </a:r>
            <a:r>
              <a:rPr lang="en-US" sz="2800" b="1" dirty="0"/>
              <a:t> </a:t>
            </a:r>
            <a:r>
              <a:rPr lang="en-US" sz="2800" b="1" dirty="0" err="1"/>
              <a:t>penjelasan</a:t>
            </a:r>
            <a:r>
              <a:rPr lang="en-US" sz="2800" b="1" dirty="0"/>
              <a:t> yang </a:t>
            </a:r>
            <a:r>
              <a:rPr lang="en-US" sz="2800" b="1" dirty="0" err="1"/>
              <a:t>cukup</a:t>
            </a:r>
            <a:r>
              <a:rPr lang="en-US" sz="2800" b="1" dirty="0"/>
              <a:t> </a:t>
            </a:r>
            <a:r>
              <a:rPr lang="en-US" sz="2800" b="1" dirty="0" err="1"/>
              <a:t>mengenai</a:t>
            </a:r>
            <a:r>
              <a:rPr lang="en-US" sz="2800" b="1" dirty="0"/>
              <a:t> </a:t>
            </a:r>
            <a:r>
              <a:rPr lang="en-US" sz="2800" b="1" dirty="0" err="1"/>
              <a:t>sifat</a:t>
            </a:r>
            <a:r>
              <a:rPr lang="en-US" sz="2800" b="1" dirty="0"/>
              <a:t> </a:t>
            </a:r>
            <a:r>
              <a:rPr lang="en-US" sz="2800" b="1" dirty="0" err="1"/>
              <a:t>hubungan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perusahaan-perusahaan</a:t>
            </a:r>
            <a:r>
              <a:rPr lang="en-US" sz="2800" b="1" dirty="0"/>
              <a:t> </a:t>
            </a:r>
            <a:r>
              <a:rPr lang="en-US" sz="2800" b="1" dirty="0" err="1" smtClean="0"/>
              <a:t>tersebut</a:t>
            </a:r>
            <a:endParaRPr lang="en-US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800" b="1" dirty="0" err="1" smtClean="0"/>
              <a:t>Obligasi</a:t>
            </a:r>
            <a:r>
              <a:rPr lang="en-US" sz="2800" b="1" dirty="0" smtClean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saham</a:t>
            </a:r>
            <a:r>
              <a:rPr lang="en-US" sz="2800" b="1" dirty="0"/>
              <a:t> yang </a:t>
            </a:r>
            <a:r>
              <a:rPr lang="en-US" sz="2800" b="1" dirty="0" err="1"/>
              <a:t>dikeluarkan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yang </a:t>
            </a:r>
            <a:r>
              <a:rPr lang="en-US" sz="2800" b="1" dirty="0" err="1"/>
              <a:t>dibeli</a:t>
            </a:r>
            <a:r>
              <a:rPr lang="en-US" sz="2800" b="1" dirty="0"/>
              <a:t> </a:t>
            </a:r>
            <a:r>
              <a:rPr lang="en-US" sz="2800" b="1" dirty="0" err="1"/>
              <a:t>kembali</a:t>
            </a:r>
            <a:r>
              <a:rPr lang="en-US" sz="2800" b="1" dirty="0"/>
              <a:t>  </a:t>
            </a:r>
            <a:r>
              <a:rPr lang="en-US" sz="2800" b="1" dirty="0" err="1"/>
              <a:t>disimpnan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dana</a:t>
            </a:r>
            <a:r>
              <a:rPr lang="en-US" sz="2800" b="1" dirty="0"/>
              <a:t> </a:t>
            </a:r>
            <a:r>
              <a:rPr lang="en-US" sz="2800" b="1" dirty="0" err="1"/>
              <a:t>khusus</a:t>
            </a:r>
            <a:r>
              <a:rPr lang="en-US" sz="2800" b="1" dirty="0"/>
              <a:t> </a:t>
            </a:r>
            <a:r>
              <a:rPr lang="en-US" sz="2800" b="1" dirty="0" err="1"/>
              <a:t>sebaiknya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pengurang</a:t>
            </a:r>
            <a:r>
              <a:rPr lang="en-US" sz="2800" b="1" dirty="0"/>
              <a:t> </a:t>
            </a:r>
            <a:r>
              <a:rPr lang="en-US" sz="2800" b="1" dirty="0" err="1"/>
              <a:t>utang</a:t>
            </a:r>
            <a:r>
              <a:rPr lang="en-US" sz="2800" b="1" dirty="0"/>
              <a:t> </a:t>
            </a:r>
            <a:r>
              <a:rPr lang="en-US" sz="2800" b="1" dirty="0" err="1"/>
              <a:t>obligasi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modal </a:t>
            </a:r>
            <a:r>
              <a:rPr lang="en-US" sz="2800" b="1" dirty="0" err="1" smtClean="0"/>
              <a:t>saham</a:t>
            </a:r>
            <a:endParaRPr lang="en-US" sz="2800" b="1" dirty="0" smtClean="0"/>
          </a:p>
          <a:p>
            <a:pPr lvl="0" algn="just"/>
            <a:endParaRPr lang="en-US" sz="2800" b="1" dirty="0"/>
          </a:p>
          <a:p>
            <a:pPr algn="just"/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bukan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sumber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err="1"/>
              <a:t>perusahaan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penghasilan</a:t>
            </a:r>
            <a:r>
              <a:rPr lang="en-US" sz="2800" b="1" dirty="0"/>
              <a:t> yang </a:t>
            </a:r>
            <a:r>
              <a:rPr lang="en-US" sz="2800" b="1" dirty="0" err="1"/>
              <a:t>timbul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pemilikan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tersebut</a:t>
            </a:r>
            <a:r>
              <a:rPr lang="en-US" sz="2800" b="1" dirty="0"/>
              <a:t>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 smtClean="0"/>
              <a:t>digolongkan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penghasilan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luar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usaha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40072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penghasilan</a:t>
            </a:r>
            <a:r>
              <a:rPr lang="en-US" sz="2800" b="1" dirty="0"/>
              <a:t> </a:t>
            </a:r>
            <a:r>
              <a:rPr lang="en-US" sz="2800" b="1" dirty="0" err="1"/>
              <a:t>bunga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penghasilan</a:t>
            </a:r>
            <a:r>
              <a:rPr lang="en-US" sz="2800" b="1" dirty="0"/>
              <a:t> </a:t>
            </a:r>
            <a:r>
              <a:rPr lang="en-US" sz="2800" b="1" dirty="0" err="1"/>
              <a:t>dividen</a:t>
            </a:r>
            <a:r>
              <a:rPr lang="en-US" sz="2800" b="1" dirty="0"/>
              <a:t> </a:t>
            </a:r>
            <a:r>
              <a:rPr lang="en-US" sz="2800" b="1" dirty="0" err="1"/>
              <a:t>jumlahnya</a:t>
            </a:r>
            <a:r>
              <a:rPr lang="en-US" sz="2800" b="1" dirty="0"/>
              <a:t> material, </a:t>
            </a:r>
            <a:r>
              <a:rPr lang="en-US" sz="2800" b="1" dirty="0" err="1"/>
              <a:t>keduanya</a:t>
            </a:r>
            <a:r>
              <a:rPr lang="en-US" sz="2800" b="1" dirty="0"/>
              <a:t>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terpisah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lapoaran</a:t>
            </a:r>
            <a:r>
              <a:rPr lang="en-US" sz="2800" b="1" dirty="0"/>
              <a:t> </a:t>
            </a:r>
            <a:r>
              <a:rPr lang="en-US" sz="2800" b="1" dirty="0" err="1"/>
              <a:t>laba</a:t>
            </a:r>
            <a:r>
              <a:rPr lang="en-US" sz="2800" b="1" dirty="0"/>
              <a:t> </a:t>
            </a:r>
            <a:r>
              <a:rPr lang="en-US" sz="2800" b="1" dirty="0" err="1"/>
              <a:t>rugi</a:t>
            </a:r>
            <a:endParaRPr lang="en-US" sz="2800" b="1" dirty="0"/>
          </a:p>
          <a:p>
            <a:pPr lvl="0" algn="just"/>
            <a:r>
              <a:rPr lang="en-US" sz="2800" b="1" dirty="0" err="1"/>
              <a:t>Laba</a:t>
            </a:r>
            <a:r>
              <a:rPr lang="en-US" sz="2800" b="1" dirty="0"/>
              <a:t> </a:t>
            </a:r>
            <a:r>
              <a:rPr lang="en-US" sz="2800" b="1" dirty="0" err="1"/>
              <a:t>rugi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akibat</a:t>
            </a:r>
            <a:r>
              <a:rPr lang="en-US" sz="2800" b="1" dirty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 </a:t>
            </a:r>
            <a:r>
              <a:rPr lang="en-US" sz="2800" b="1" dirty="0" err="1"/>
              <a:t>investasi</a:t>
            </a:r>
            <a:r>
              <a:rPr lang="en-US" sz="2800" b="1" dirty="0"/>
              <a:t> </a:t>
            </a:r>
            <a:r>
              <a:rPr lang="en-US" sz="2800" b="1" dirty="0" err="1"/>
              <a:t>jangka</a:t>
            </a:r>
            <a:r>
              <a:rPr lang="en-US" sz="2800" b="1" dirty="0"/>
              <a:t> </a:t>
            </a:r>
            <a:r>
              <a:rPr lang="en-US" sz="2800" b="1" dirty="0" err="1"/>
              <a:t>pendek</a:t>
            </a:r>
            <a:r>
              <a:rPr lang="en-US" sz="2800" b="1" dirty="0"/>
              <a:t> yang material </a:t>
            </a:r>
            <a:r>
              <a:rPr lang="en-US" sz="2800" b="1" dirty="0" err="1"/>
              <a:t>jumlahnya</a:t>
            </a:r>
            <a:r>
              <a:rPr lang="en-US" sz="2800" b="1" dirty="0"/>
              <a:t>,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terpisah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laporan</a:t>
            </a:r>
            <a:r>
              <a:rPr lang="en-US" sz="2800" b="1" dirty="0"/>
              <a:t> </a:t>
            </a:r>
            <a:r>
              <a:rPr lang="en-US" sz="2800" b="1" dirty="0" err="1"/>
              <a:t>laba</a:t>
            </a:r>
            <a:r>
              <a:rPr lang="en-US" sz="2800" b="1" dirty="0"/>
              <a:t> </a:t>
            </a:r>
            <a:r>
              <a:rPr lang="en-US" sz="2800" b="1" dirty="0" err="1"/>
              <a:t>rugi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kelompok</a:t>
            </a:r>
            <a:r>
              <a:rPr lang="en-US" sz="2800" b="1" dirty="0"/>
              <a:t> </a:t>
            </a:r>
            <a:r>
              <a:rPr lang="en-US" sz="2800" b="1" dirty="0" err="1"/>
              <a:t>penghasilan</a:t>
            </a:r>
            <a:r>
              <a:rPr lang="en-US" sz="2800" b="1" dirty="0"/>
              <a:t> </a:t>
            </a:r>
            <a:r>
              <a:rPr lang="en-US" sz="2800" b="1" dirty="0" err="1"/>
              <a:t>luar</a:t>
            </a:r>
            <a:r>
              <a:rPr lang="en-US" sz="2800" b="1" dirty="0"/>
              <a:t> </a:t>
            </a:r>
            <a:r>
              <a:rPr lang="en-US" sz="2800" b="1" dirty="0" err="1"/>
              <a:t>usaha</a:t>
            </a:r>
            <a:r>
              <a:rPr lang="en-US" sz="2800" b="1" dirty="0"/>
              <a:t>. </a:t>
            </a:r>
            <a:r>
              <a:rPr lang="en-US" sz="2800" b="1" dirty="0" err="1"/>
              <a:t>Angka</a:t>
            </a:r>
            <a:r>
              <a:rPr lang="en-US" sz="2800" b="1" dirty="0"/>
              <a:t> yang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jumlah</a:t>
            </a:r>
            <a:r>
              <a:rPr lang="en-US" sz="2800" b="1" dirty="0"/>
              <a:t> </a:t>
            </a:r>
            <a:r>
              <a:rPr lang="en-US" sz="2800" b="1" dirty="0" err="1"/>
              <a:t>laba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rugi</a:t>
            </a:r>
            <a:r>
              <a:rPr lang="en-US" sz="2800" b="1" dirty="0"/>
              <a:t> </a:t>
            </a:r>
            <a:r>
              <a:rPr lang="en-US" sz="2800" b="1" dirty="0" err="1"/>
              <a:t>setelah</a:t>
            </a:r>
            <a:r>
              <a:rPr lang="en-US" sz="2800" b="1" dirty="0"/>
              <a:t> </a:t>
            </a:r>
            <a:r>
              <a:rPr lang="en-US" sz="2800" b="1" dirty="0" err="1"/>
              <a:t>dikurangi</a:t>
            </a:r>
            <a:r>
              <a:rPr lang="en-US" sz="2800" b="1" dirty="0"/>
              <a:t> </a:t>
            </a:r>
            <a:r>
              <a:rPr lang="en-US" sz="2800" b="1" dirty="0" err="1"/>
              <a:t>pajak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400" b="1" dirty="0" err="1" smtClean="0"/>
              <a:t>Laba</a:t>
            </a:r>
            <a:r>
              <a:rPr lang="en-US" sz="2400" b="1" dirty="0" smtClean="0"/>
              <a:t> </a:t>
            </a:r>
            <a:r>
              <a:rPr lang="en-US" sz="2400" b="1" dirty="0" err="1"/>
              <a:t>rugi</a:t>
            </a:r>
            <a:r>
              <a:rPr lang="en-US" sz="2400" b="1" dirty="0"/>
              <a:t> yang </a:t>
            </a:r>
            <a:r>
              <a:rPr lang="en-US" sz="2400" b="1" dirty="0" err="1"/>
              <a:t>timbul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transaksi</a:t>
            </a:r>
            <a:r>
              <a:rPr lang="en-US" sz="2400" b="1" dirty="0"/>
              <a:t> </a:t>
            </a:r>
            <a:r>
              <a:rPr lang="en-US" sz="2400" b="1" dirty="0" err="1"/>
              <a:t>antar</a:t>
            </a:r>
            <a:r>
              <a:rPr lang="en-US" sz="2400" b="1" dirty="0"/>
              <a:t> </a:t>
            </a:r>
            <a:r>
              <a:rPr lang="en-US" sz="2400" b="1" dirty="0" err="1"/>
              <a:t>perusahaan</a:t>
            </a:r>
            <a:r>
              <a:rPr lang="en-US" sz="2400" b="1" dirty="0"/>
              <a:t> yang </a:t>
            </a:r>
            <a:r>
              <a:rPr lang="en-US" sz="2400" b="1" dirty="0" err="1"/>
              <a:t>belum</a:t>
            </a:r>
            <a:r>
              <a:rPr lang="en-US" sz="2400" b="1" dirty="0"/>
              <a:t> </a:t>
            </a:r>
            <a:r>
              <a:rPr lang="en-US" sz="2400" b="1" dirty="0" err="1"/>
              <a:t>direalisasikan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hubungan</a:t>
            </a:r>
            <a:r>
              <a:rPr lang="en-US" sz="2400" b="1" dirty="0"/>
              <a:t> </a:t>
            </a:r>
            <a:r>
              <a:rPr lang="en-US" sz="2400" b="1" dirty="0" err="1"/>
              <a:t>antara</a:t>
            </a:r>
            <a:r>
              <a:rPr lang="en-US" sz="2400" b="1" dirty="0"/>
              <a:t> </a:t>
            </a:r>
            <a:r>
              <a:rPr lang="en-US" sz="2400" b="1" dirty="0" err="1"/>
              <a:t>induk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anak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dieliminasikan</a:t>
            </a:r>
            <a:r>
              <a:rPr lang="en-US" sz="2400" b="1" dirty="0"/>
              <a:t> </a:t>
            </a:r>
            <a:r>
              <a:rPr lang="en-US" sz="2400" b="1" dirty="0" err="1"/>
              <a:t>jika</a:t>
            </a:r>
            <a:r>
              <a:rPr lang="en-US" sz="2400" b="1" dirty="0"/>
              <a:t> </a:t>
            </a:r>
            <a:r>
              <a:rPr lang="en-US" sz="2400" b="1" dirty="0" err="1"/>
              <a:t>investasi</a:t>
            </a:r>
            <a:r>
              <a:rPr lang="en-US" sz="2400" b="1" dirty="0"/>
              <a:t> </a:t>
            </a:r>
            <a:r>
              <a:rPr lang="en-US" sz="2400" b="1" dirty="0" err="1"/>
              <a:t>dicatat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equity method</a:t>
            </a:r>
          </a:p>
          <a:p>
            <a:pPr lvl="0" algn="just"/>
            <a:r>
              <a:rPr lang="en-US" sz="2400" b="1" dirty="0" err="1" smtClean="0"/>
              <a:t>Laba</a:t>
            </a:r>
            <a:r>
              <a:rPr lang="en-US" sz="2400" b="1" dirty="0" smtClean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rugi</a:t>
            </a:r>
            <a:r>
              <a:rPr lang="en-US" sz="2400" b="1" dirty="0"/>
              <a:t> yang </a:t>
            </a:r>
            <a:r>
              <a:rPr lang="en-US" sz="2400" b="1" dirty="0" err="1"/>
              <a:t>timbul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transaksi</a:t>
            </a:r>
            <a:r>
              <a:rPr lang="en-US" sz="2400" b="1" dirty="0"/>
              <a:t> yang </a:t>
            </a:r>
            <a:r>
              <a:rPr lang="en-US" sz="2400" b="1" dirty="0" err="1"/>
              <a:t>bersangkutan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saham</a:t>
            </a:r>
            <a:r>
              <a:rPr lang="en-US" sz="2400" b="1" dirty="0"/>
              <a:t> yang </a:t>
            </a:r>
            <a:r>
              <a:rPr lang="en-US" sz="2400" b="1" dirty="0" err="1"/>
              <a:t>dikeluarkan</a:t>
            </a:r>
            <a:r>
              <a:rPr lang="en-US" sz="2400" b="1" dirty="0"/>
              <a:t> </a:t>
            </a:r>
            <a:r>
              <a:rPr lang="en-US" sz="2400" b="1" dirty="0" err="1"/>
              <a:t>sendiri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perusahaan</a:t>
            </a:r>
            <a:r>
              <a:rPr lang="en-US" sz="2400" b="1" dirty="0"/>
              <a:t>,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boleh</a:t>
            </a:r>
            <a:r>
              <a:rPr lang="en-US" sz="2400" b="1" dirty="0"/>
              <a:t> </a:t>
            </a:r>
            <a:r>
              <a:rPr lang="en-US" sz="2400" b="1" dirty="0" err="1"/>
              <a:t>diperhitungkan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penentuan</a:t>
            </a:r>
            <a:r>
              <a:rPr lang="en-US" sz="2400" b="1" dirty="0"/>
              <a:t> </a:t>
            </a:r>
            <a:r>
              <a:rPr lang="en-US" sz="2400" b="1" dirty="0" err="1"/>
              <a:t>laba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rugi</a:t>
            </a:r>
            <a:r>
              <a:rPr lang="en-US" sz="2400" b="1" dirty="0"/>
              <a:t> </a:t>
            </a:r>
            <a:r>
              <a:rPr lang="en-US" sz="2400" b="1" dirty="0" err="1"/>
              <a:t>perusahaan</a:t>
            </a:r>
            <a:r>
              <a:rPr lang="en-US" sz="2400" b="1" dirty="0"/>
              <a:t>,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boleh</a:t>
            </a:r>
            <a:r>
              <a:rPr lang="en-US" sz="2400" b="1" dirty="0"/>
              <a:t> </a:t>
            </a:r>
            <a:r>
              <a:rPr lang="en-US" sz="2400" b="1" dirty="0" err="1"/>
              <a:t>diperhitungkan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penentuan</a:t>
            </a:r>
            <a:r>
              <a:rPr lang="en-US" sz="2400" b="1" dirty="0"/>
              <a:t> </a:t>
            </a:r>
            <a:r>
              <a:rPr lang="en-US" sz="2400" b="1" dirty="0" err="1"/>
              <a:t>laba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rugi</a:t>
            </a:r>
            <a:r>
              <a:rPr lang="en-US" sz="2400" b="1" dirty="0"/>
              <a:t> </a:t>
            </a:r>
            <a:r>
              <a:rPr lang="en-US" sz="2400" b="1" dirty="0" err="1"/>
              <a:t>perusahaan</a:t>
            </a:r>
            <a:r>
              <a:rPr lang="en-US" sz="2400" b="1" dirty="0"/>
              <a:t>. </a:t>
            </a:r>
            <a:r>
              <a:rPr lang="en-US" sz="2400" b="1" dirty="0" err="1"/>
              <a:t>Laba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rugi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diperlakukan</a:t>
            </a:r>
            <a:r>
              <a:rPr lang="en-US" sz="2400" b="1" dirty="0"/>
              <a:t>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tambahan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pengurangan</a:t>
            </a:r>
            <a:r>
              <a:rPr lang="en-US" sz="2400" b="1" dirty="0"/>
              <a:t> </a:t>
            </a:r>
            <a:r>
              <a:rPr lang="en-US" sz="2400" b="1" dirty="0" err="1"/>
              <a:t>elemen</a:t>
            </a:r>
            <a:r>
              <a:rPr lang="en-US" sz="2400" b="1" dirty="0"/>
              <a:t> modal</a:t>
            </a:r>
          </a:p>
          <a:p>
            <a:pPr algn="just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2792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1398</Words>
  <Application>Microsoft Office PowerPoint</Application>
  <PresentationFormat>On-screen Show (4:3)</PresentationFormat>
  <Paragraphs>148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UJI SUBSTANTIF</vt:lpstr>
      <vt:lpstr>Deskripsi Investasi </vt:lpstr>
      <vt:lpstr>Prinsip ….akuntansi  yang lazim dalam penyajian investasi dalam neraca </vt:lpstr>
      <vt:lpstr>Prinsip ….</vt:lpstr>
      <vt:lpstr>Prinsip ……..</vt:lpstr>
      <vt:lpstr>Prinsip ……..</vt:lpstr>
      <vt:lpstr>Prinsip ……..</vt:lpstr>
      <vt:lpstr>Prinsip ……..</vt:lpstr>
      <vt:lpstr>Prinsip ……..</vt:lpstr>
      <vt:lpstr>Tujuan pengujian substantif terhadap investasi </vt:lpstr>
      <vt:lpstr>Tujuan pengujian substantif terhadap investasi </vt:lpstr>
      <vt:lpstr> Program pengujian substantif terhadap investasi   </vt:lpstr>
      <vt:lpstr>Verifikasi eksistensi </vt:lpstr>
      <vt:lpstr>Verifikasi pemilikan </vt:lpstr>
      <vt:lpstr>Verifikasi penilaian </vt:lpstr>
      <vt:lpstr>Verifikasi cutoff </vt:lpstr>
      <vt:lpstr>Verifikasi penyajian investasi dalam neraca </vt:lpstr>
      <vt:lpstr>Verifikasi penghasilan </vt:lpstr>
      <vt:lpstr>PENGUJIAN SUBSTANTIF TERHADAP</vt:lpstr>
      <vt:lpstr> Deskripsi Aktiva tetap berwujud </vt:lpstr>
      <vt:lpstr>Aktiv tetap tidak berwujud dapat digolongkan menjadi dua kelompok : </vt:lpstr>
      <vt:lpstr>Perbedaan pengujian substantif terhadap aktiva tetap dengan terhadap aktiva lancar </vt:lpstr>
      <vt:lpstr>Prinsip akuntansi yang lazim dalam penyajian aktiva tetap di neraca </vt:lpstr>
      <vt:lpstr>Tujuan pengujian substantif terhatap aktiva tetap</vt:lpstr>
      <vt:lpstr>Program pengujian substantif terhadap aktiva tetap </vt:lpstr>
      <vt:lpstr>Verifikasi eksistensi</vt:lpstr>
      <vt:lpstr>Verifikasi pemilikan </vt:lpstr>
      <vt:lpstr>Verifikasi cutoff</vt:lpstr>
      <vt:lpstr>Verifikasi penilaian </vt:lpstr>
      <vt:lpstr>Verifikasi penyajian investasi dalam neraca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UJI SUBSTANTIF</dc:title>
  <dc:creator>Unisma</dc:creator>
  <cp:lastModifiedBy>anik</cp:lastModifiedBy>
  <cp:revision>10</cp:revision>
  <dcterms:created xsi:type="dcterms:W3CDTF">2013-10-19T01:31:55Z</dcterms:created>
  <dcterms:modified xsi:type="dcterms:W3CDTF">2015-09-27T13:15:04Z</dcterms:modified>
</cp:coreProperties>
</file>